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6" r:id="rId8"/>
    <p:sldId id="262" r:id="rId9"/>
    <p:sldId id="263" r:id="rId10"/>
    <p:sldId id="264" r:id="rId11"/>
    <p:sldId id="265" r:id="rId12"/>
    <p:sldId id="261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5" roundtripDataSignature="AMtx7mhfoeb5NlU4/0WLjgeUfx8z7hfi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avi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6619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4892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6661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2164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2981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4297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>
  <p:cSld name="Заголовок и вертикальный текст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>
  <p:cSld name="Вертикальный заголовок и текст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Заголовок раздела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2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>
  <p:cSld name="Только заголовок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>
  <p:cSld name="Объект с подписью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2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3pPr>
            <a:lvl4pPr marL="1828800" lvl="3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d.web-xleb.ru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/>
        </p:nvSpPr>
        <p:spPr>
          <a:xfrm>
            <a:off x="755575" y="764704"/>
            <a:ext cx="3977247" cy="928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625" tIns="32625" rIns="32625" bIns="326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Машинное зрение.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Распознавание жестов</a:t>
            </a:r>
            <a:endParaRPr/>
          </a:p>
        </p:txBody>
      </p:sp>
      <p:sp>
        <p:nvSpPr>
          <p:cNvPr id="58" name="Google Shape;58;p1"/>
          <p:cNvSpPr txBox="1"/>
          <p:nvPr/>
        </p:nvSpPr>
        <p:spPr>
          <a:xfrm>
            <a:off x="755575" y="3053949"/>
            <a:ext cx="2135351" cy="1573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625" tIns="32625" rIns="32625" bIns="326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Ломакина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А.А.</a:t>
            </a:r>
            <a:endParaRPr sz="2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Студент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группа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181-322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Пшоннов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С.И.</a:t>
            </a:r>
            <a:endParaRPr sz="2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Студент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группа</a:t>
            </a: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181-322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5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Получение скелетной анимации</a:t>
            </a:r>
            <a:endParaRPr dirty="0"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10</a:t>
            </a:fld>
            <a:endParaRPr/>
          </a:p>
        </p:txBody>
      </p:sp>
      <p:pic>
        <p:nvPicPr>
          <p:cNvPr id="2" name="bvh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ECC93AB-E4EE-45CD-AA15-3D5EA1810C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9393" b="15268"/>
          <a:stretch/>
        </p:blipFill>
        <p:spPr>
          <a:xfrm>
            <a:off x="979110" y="1540768"/>
            <a:ext cx="7518792" cy="37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40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5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3</a:t>
            </a:r>
            <a:r>
              <a:rPr lang="en-US" sz="2000" b="1" dirty="0"/>
              <a:t>D </a:t>
            </a:r>
            <a:r>
              <a:rPr lang="ru-RU" sz="2000" b="1" dirty="0"/>
              <a:t>модель </a:t>
            </a:r>
            <a:endParaRPr dirty="0"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11</a:t>
            </a:fld>
            <a:endParaRPr/>
          </a:p>
        </p:txBody>
      </p:sp>
      <p:pic>
        <p:nvPicPr>
          <p:cNvPr id="2" name="2020-06-25 12-36-23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327FE42-6C55-47C6-82BE-19D9C38ECD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9485" y="1484786"/>
            <a:ext cx="7085029" cy="398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8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 txBox="1"/>
          <p:nvPr/>
        </p:nvSpPr>
        <p:spPr>
          <a:xfrm>
            <a:off x="736915" y="3242168"/>
            <a:ext cx="4310946" cy="373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625" tIns="32625" rIns="32625" bIns="32625" anchor="t" anchorCtr="0">
            <a:spAutoFit/>
          </a:bodyPr>
          <a:lstStyle/>
          <a:p>
            <a:pPr lvl="0">
              <a:buClr>
                <a:srgbClr val="FFFFFF"/>
              </a:buClr>
              <a:buSzPts val="1400"/>
            </a:pPr>
            <a:r>
              <a:rPr lang="ru-RU" sz="2000" dirty="0">
                <a:solidFill>
                  <a:srgbClr val="FFFFFF"/>
                </a:solidFill>
              </a:rPr>
              <a:t>Сайт проекта -  </a:t>
            </a:r>
            <a:r>
              <a:rPr lang="en-US" sz="20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pd.web-xleb.ru/</a:t>
            </a:r>
            <a:endParaRPr sz="2000" b="0" i="0" u="none" strike="noStrike" cap="none" dirty="0">
              <a:solidFill>
                <a:schemeClr val="bg1"/>
              </a:solidFill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2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2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2"/>
          <p:cNvSpPr txBox="1">
            <a:spLocks noGrp="1"/>
          </p:cNvSpPr>
          <p:nvPr>
            <p:ph type="body" idx="1"/>
          </p:nvPr>
        </p:nvSpPr>
        <p:spPr>
          <a:xfrm>
            <a:off x="683568" y="1506562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 err="1"/>
              <a:t>Данный</a:t>
            </a:r>
            <a:r>
              <a:rPr lang="en-US" sz="1800" dirty="0"/>
              <a:t> </a:t>
            </a:r>
            <a:r>
              <a:rPr lang="en-US" sz="1800" dirty="0" err="1"/>
              <a:t>проект</a:t>
            </a:r>
            <a:r>
              <a:rPr lang="en-US" sz="1800" dirty="0"/>
              <a:t> </a:t>
            </a:r>
            <a:r>
              <a:rPr lang="en-US" sz="1800" dirty="0" err="1"/>
              <a:t>является</a:t>
            </a:r>
            <a:r>
              <a:rPr lang="en-US" sz="1800" dirty="0"/>
              <a:t> </a:t>
            </a:r>
            <a:r>
              <a:rPr lang="en-US" sz="1800" dirty="0" err="1"/>
              <a:t>частью</a:t>
            </a:r>
            <a:r>
              <a:rPr lang="en-US" sz="1800" dirty="0"/>
              <a:t> </a:t>
            </a:r>
            <a:r>
              <a:rPr lang="en-US" sz="1800" dirty="0" err="1"/>
              <a:t>большой</a:t>
            </a:r>
            <a:r>
              <a:rPr lang="en-US" sz="1800" dirty="0"/>
              <a:t> </a:t>
            </a:r>
            <a:r>
              <a:rPr lang="en-US" sz="1800" dirty="0" err="1"/>
              <a:t>задачи</a:t>
            </a:r>
            <a:r>
              <a:rPr lang="en-US" sz="1800" dirty="0"/>
              <a:t> - </a:t>
            </a:r>
            <a:r>
              <a:rPr lang="en-US" sz="1800" dirty="0" err="1"/>
              <a:t>создание</a:t>
            </a:r>
            <a:r>
              <a:rPr lang="en-US" sz="1800" dirty="0"/>
              <a:t> </a:t>
            </a:r>
            <a:r>
              <a:rPr lang="ru-RU" sz="1800" dirty="0"/>
              <a:t>онлайн-</a:t>
            </a:r>
            <a:r>
              <a:rPr lang="en-US" sz="1800" dirty="0" err="1"/>
              <a:t>словаря</a:t>
            </a:r>
            <a:r>
              <a:rPr lang="en-US" sz="1800" dirty="0"/>
              <a:t> </a:t>
            </a:r>
            <a:r>
              <a:rPr lang="en-US" sz="1800" dirty="0" err="1"/>
              <a:t>русского</a:t>
            </a:r>
            <a:r>
              <a:rPr lang="en-US" sz="1800" dirty="0"/>
              <a:t> </a:t>
            </a:r>
            <a:r>
              <a:rPr lang="en-US" sz="1800" dirty="0" err="1"/>
              <a:t>жестового</a:t>
            </a:r>
            <a:r>
              <a:rPr lang="en-US" sz="1800" dirty="0"/>
              <a:t> </a:t>
            </a:r>
            <a:r>
              <a:rPr lang="en-US" sz="1800" dirty="0" err="1"/>
              <a:t>языка</a:t>
            </a:r>
            <a:r>
              <a:rPr lang="en-US" sz="1800" dirty="0"/>
              <a:t>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 err="1"/>
              <a:t>Нашей</a:t>
            </a:r>
            <a:r>
              <a:rPr lang="en-US" sz="1800" dirty="0"/>
              <a:t> </a:t>
            </a:r>
            <a:r>
              <a:rPr lang="en-US" sz="1800" dirty="0" err="1"/>
              <a:t>целью</a:t>
            </a:r>
            <a:r>
              <a:rPr lang="en-US" sz="1800" dirty="0"/>
              <a:t> </a:t>
            </a:r>
            <a:r>
              <a:rPr lang="en-US" sz="1800" dirty="0" err="1"/>
              <a:t>было</a:t>
            </a:r>
            <a:r>
              <a:rPr lang="en-US" sz="1800" dirty="0"/>
              <a:t> </a:t>
            </a:r>
            <a:r>
              <a:rPr lang="en-US" sz="1800" dirty="0" err="1"/>
              <a:t>построение</a:t>
            </a:r>
            <a:r>
              <a:rPr lang="en-US" sz="1800" dirty="0"/>
              <a:t> 3D </a:t>
            </a:r>
            <a:r>
              <a:rPr lang="en-US" sz="1800" dirty="0" err="1"/>
              <a:t>модели</a:t>
            </a:r>
            <a:r>
              <a:rPr lang="en-US" sz="1800" dirty="0"/>
              <a:t>, </a:t>
            </a:r>
            <a:r>
              <a:rPr lang="en-US" sz="1800" dirty="0" err="1"/>
              <a:t>отражающей</a:t>
            </a:r>
            <a:r>
              <a:rPr lang="en-US" sz="1800" dirty="0"/>
              <a:t> </a:t>
            </a:r>
            <a:r>
              <a:rPr lang="en-US" sz="1800" dirty="0" err="1"/>
              <a:t>действия</a:t>
            </a:r>
            <a:r>
              <a:rPr lang="en-US" sz="1800" dirty="0"/>
              <a:t> </a:t>
            </a:r>
            <a:r>
              <a:rPr lang="en-US" sz="1800" dirty="0" err="1"/>
              <a:t>человека</a:t>
            </a:r>
            <a:r>
              <a:rPr lang="en-US" sz="1800" dirty="0"/>
              <a:t> </a:t>
            </a:r>
            <a:r>
              <a:rPr lang="en-US" sz="1800" dirty="0" err="1"/>
              <a:t>на</a:t>
            </a:r>
            <a:r>
              <a:rPr lang="en-US" sz="1800" dirty="0"/>
              <a:t> </a:t>
            </a:r>
            <a:r>
              <a:rPr lang="en-US" sz="1800" dirty="0" err="1"/>
              <a:t>видео</a:t>
            </a:r>
            <a:r>
              <a:rPr lang="en-US" sz="1800" dirty="0"/>
              <a:t>. </a:t>
            </a:r>
            <a:endParaRPr dirty="0"/>
          </a:p>
        </p:txBody>
      </p:sp>
      <p:sp>
        <p:nvSpPr>
          <p:cNvPr id="66" name="Google Shape;66;p2"/>
          <p:cNvSpPr txBox="1"/>
          <p:nvPr/>
        </p:nvSpPr>
        <p:spPr>
          <a:xfrm>
            <a:off x="971599" y="530579"/>
            <a:ext cx="7725545" cy="39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Цель проекта</a:t>
            </a:r>
            <a:endParaRPr/>
          </a:p>
        </p:txBody>
      </p:sp>
      <p:sp>
        <p:nvSpPr>
          <p:cNvPr id="67" name="Google Shape;67;p2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2</a:t>
            </a:fld>
            <a:endParaRPr/>
          </a:p>
        </p:txBody>
      </p:sp>
      <p:pic>
        <p:nvPicPr>
          <p:cNvPr id="68" name="Google Shape;68;p2" descr="Screen Shot 2020-01-23 at 12.29.55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0524" y="3402654"/>
            <a:ext cx="2439636" cy="2480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2" descr="Screen Shot 2020-01-23 at 12.30.43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2432" y="3191671"/>
            <a:ext cx="4823134" cy="2902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2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2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2"/>
          <p:cNvSpPr txBox="1">
            <a:spLocks noGrp="1"/>
          </p:cNvSpPr>
          <p:nvPr>
            <p:ph type="body" idx="1"/>
          </p:nvPr>
        </p:nvSpPr>
        <p:spPr>
          <a:xfrm>
            <a:off x="683568" y="1506562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sz="1800" dirty="0"/>
              <a:t>Распознать человека по видео, его жестов и последующее созданию 3</a:t>
            </a:r>
            <a:r>
              <a:rPr lang="en-US" sz="1800" dirty="0"/>
              <a:t>D </a:t>
            </a:r>
            <a:r>
              <a:rPr lang="ru-RU" sz="1800" dirty="0"/>
              <a:t>модели, отражающей действия человека на видео. Должна быть предусмотрена возможность интеграции полученной модели на сайт в дальнейшим.  </a:t>
            </a:r>
            <a:endParaRPr lang="ru-RU" sz="18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dirty="0"/>
          </a:p>
        </p:txBody>
      </p:sp>
      <p:sp>
        <p:nvSpPr>
          <p:cNvPr id="66" name="Google Shape;66;p2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Задача</a:t>
            </a:r>
            <a:endParaRPr dirty="0"/>
          </a:p>
        </p:txBody>
      </p:sp>
      <p:sp>
        <p:nvSpPr>
          <p:cNvPr id="67" name="Google Shape;67;p2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64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3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3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6" name="Google Shape;76;p3"/>
          <p:cNvSpPr txBox="1"/>
          <p:nvPr/>
        </p:nvSpPr>
        <p:spPr>
          <a:xfrm>
            <a:off x="971599" y="530579"/>
            <a:ext cx="7725545" cy="39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Этапы работы</a:t>
            </a: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4</a:t>
            </a:fld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body" idx="1"/>
          </p:nvPr>
        </p:nvSpPr>
        <p:spPr>
          <a:xfrm>
            <a:off x="683568" y="1484786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55000" lnSpcReduction="20000"/>
          </a:bodyPr>
          <a:lstStyle/>
          <a:p>
            <a:pPr marL="114300" indent="0">
              <a:buNone/>
            </a:pPr>
            <a:r>
              <a:rPr lang="ru-RU" b="1" dirty="0"/>
              <a:t>III семестр:</a:t>
            </a:r>
            <a:endParaRPr lang="ru-RU" dirty="0"/>
          </a:p>
          <a:p>
            <a:pPr fontAlgn="base"/>
            <a:r>
              <a:rPr lang="ru-RU" dirty="0"/>
              <a:t>Углубление в предметную область. Разработка наилучшего решения</a:t>
            </a:r>
          </a:p>
          <a:p>
            <a:pPr fontAlgn="base"/>
            <a:r>
              <a:rPr lang="ru-RU" dirty="0"/>
              <a:t>Подборка и сборка оборудования для локальной реализации. Полная подготовка среды для работы</a:t>
            </a:r>
          </a:p>
          <a:p>
            <a:pPr fontAlgn="base"/>
            <a:r>
              <a:rPr lang="ru-RU" dirty="0"/>
              <a:t>Распознание движений на видео, получение точек модели</a:t>
            </a:r>
          </a:p>
          <a:p>
            <a:pPr marL="114300" indent="0">
              <a:buNone/>
            </a:pPr>
            <a:br>
              <a:rPr lang="ru-RU" dirty="0"/>
            </a:br>
            <a:r>
              <a:rPr lang="ru-RU" b="1" dirty="0"/>
              <a:t>IV семестр:</a:t>
            </a:r>
          </a:p>
          <a:p>
            <a:r>
              <a:rPr lang="ru-RU" dirty="0"/>
              <a:t>Пересмотр выбранных решений. Корректировка действий.</a:t>
            </a:r>
          </a:p>
          <a:p>
            <a:r>
              <a:rPr lang="ru-RU" dirty="0"/>
              <a:t>Тестирование выбранных решений при разных условиях.</a:t>
            </a:r>
          </a:p>
          <a:p>
            <a:pPr fontAlgn="base"/>
            <a:r>
              <a:rPr lang="en-US" dirty="0" err="1"/>
              <a:t>Конвертация</a:t>
            </a:r>
            <a:r>
              <a:rPr lang="en-US" dirty="0"/>
              <a:t> </a:t>
            </a:r>
            <a:r>
              <a:rPr lang="ru-RU" dirty="0"/>
              <a:t>ранее полученных </a:t>
            </a:r>
            <a:r>
              <a:rPr lang="en-US" dirty="0" err="1"/>
              <a:t>точек</a:t>
            </a:r>
            <a:r>
              <a:rPr lang="en-US" dirty="0"/>
              <a:t> </a:t>
            </a:r>
            <a:r>
              <a:rPr lang="ru-RU" dirty="0"/>
              <a:t>в скелет в 3х мерном пространстве.</a:t>
            </a:r>
          </a:p>
          <a:p>
            <a:pPr fontAlgn="base"/>
            <a:r>
              <a:rPr lang="ru-RU" dirty="0"/>
              <a:t>Подбор модели </a:t>
            </a:r>
          </a:p>
          <a:p>
            <a:pPr fontAlgn="base"/>
            <a:r>
              <a:rPr lang="ru-RU" dirty="0"/>
              <a:t>Соединение модели со скелетом </a:t>
            </a:r>
          </a:p>
          <a:p>
            <a:pPr fontAlgn="base"/>
            <a:r>
              <a:rPr lang="ru-RU" dirty="0"/>
              <a:t>Корректировка полученной модели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4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" name="Google Shape;84;p4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" name="Google Shape;85;p4"/>
          <p:cNvSpPr txBox="1">
            <a:spLocks noGrp="1"/>
          </p:cNvSpPr>
          <p:nvPr>
            <p:ph type="body" idx="1"/>
          </p:nvPr>
        </p:nvSpPr>
        <p:spPr>
          <a:xfrm>
            <a:off x="467543" y="1529034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 err="1"/>
              <a:t>Для</a:t>
            </a:r>
            <a:r>
              <a:rPr lang="en-US" sz="1800" dirty="0"/>
              <a:t> </a:t>
            </a:r>
            <a:r>
              <a:rPr lang="en-US" sz="1800" dirty="0" err="1"/>
              <a:t>распознавания</a:t>
            </a:r>
            <a:r>
              <a:rPr lang="en-US" sz="1800" dirty="0"/>
              <a:t> </a:t>
            </a:r>
            <a:r>
              <a:rPr lang="en-US" sz="1800" dirty="0" err="1"/>
              <a:t>движений</a:t>
            </a:r>
            <a:r>
              <a:rPr lang="en-US" sz="1800" dirty="0"/>
              <a:t> с </a:t>
            </a:r>
            <a:r>
              <a:rPr lang="en-US" sz="1800" dirty="0" err="1"/>
              <a:t>видео</a:t>
            </a:r>
            <a:r>
              <a:rPr lang="en-US" sz="1800" dirty="0"/>
              <a:t> </a:t>
            </a:r>
            <a:r>
              <a:rPr lang="en-US" sz="1800" dirty="0" err="1"/>
              <a:t>использовалась</a:t>
            </a:r>
            <a:r>
              <a:rPr lang="en-US" sz="1800" dirty="0"/>
              <a:t> </a:t>
            </a:r>
            <a:r>
              <a:rPr lang="en-US" sz="1800" dirty="0" err="1"/>
              <a:t>система</a:t>
            </a:r>
            <a:r>
              <a:rPr lang="en-US" sz="1800" dirty="0"/>
              <a:t> </a:t>
            </a:r>
            <a:r>
              <a:rPr lang="en-US" sz="1800" dirty="0" err="1"/>
              <a:t>OpenPose</a:t>
            </a:r>
            <a:r>
              <a:rPr lang="en-US" sz="1800" dirty="0"/>
              <a:t>. </a:t>
            </a:r>
            <a:r>
              <a:rPr lang="en-US" sz="1800" dirty="0" err="1"/>
              <a:t>Вместе</a:t>
            </a:r>
            <a:r>
              <a:rPr lang="en-US" sz="1800" dirty="0"/>
              <a:t> с </a:t>
            </a:r>
            <a:r>
              <a:rPr lang="en-US" sz="1800" dirty="0" err="1"/>
              <a:t>ней</a:t>
            </a:r>
            <a:r>
              <a:rPr lang="en-US" sz="1800" dirty="0"/>
              <a:t> </a:t>
            </a:r>
            <a:r>
              <a:rPr lang="en-US" sz="1800" dirty="0" err="1"/>
              <a:t>также</a:t>
            </a:r>
            <a:r>
              <a:rPr lang="en-US" sz="1800" dirty="0"/>
              <a:t> </a:t>
            </a:r>
            <a:r>
              <a:rPr lang="en-US" sz="1800" dirty="0" err="1"/>
              <a:t>применялась</a:t>
            </a:r>
            <a:r>
              <a:rPr lang="en-US" sz="1800" dirty="0"/>
              <a:t> </a:t>
            </a:r>
            <a:r>
              <a:rPr lang="en-US" sz="1800" dirty="0" err="1"/>
              <a:t>технология</a:t>
            </a:r>
            <a:r>
              <a:rPr lang="en-US" sz="1800" dirty="0"/>
              <a:t> OpenCV - </a:t>
            </a:r>
            <a:r>
              <a:rPr lang="en-US" sz="1800" dirty="0" err="1"/>
              <a:t>набор</a:t>
            </a:r>
            <a:r>
              <a:rPr lang="en-US" sz="1800" dirty="0"/>
              <a:t> </a:t>
            </a:r>
            <a:r>
              <a:rPr lang="en-US" sz="1800" dirty="0" err="1"/>
              <a:t>алгоритмов</a:t>
            </a:r>
            <a:r>
              <a:rPr lang="en-US" sz="1800" dirty="0"/>
              <a:t> </a:t>
            </a:r>
            <a:r>
              <a:rPr lang="en-US" sz="1800" dirty="0" err="1"/>
              <a:t>компьютерного</a:t>
            </a:r>
            <a:r>
              <a:rPr lang="en-US" sz="1800" dirty="0"/>
              <a:t> </a:t>
            </a:r>
            <a:r>
              <a:rPr lang="en-US" sz="1800" dirty="0" err="1"/>
              <a:t>зрения</a:t>
            </a:r>
            <a:r>
              <a:rPr lang="en-US" sz="1800" dirty="0"/>
              <a:t> и </a:t>
            </a:r>
            <a:r>
              <a:rPr lang="en-US" sz="1800" dirty="0" err="1"/>
              <a:t>машинного</a:t>
            </a:r>
            <a:r>
              <a:rPr lang="en-US" sz="1800" dirty="0"/>
              <a:t> </a:t>
            </a:r>
            <a:r>
              <a:rPr lang="en-US" sz="1800" dirty="0" err="1"/>
              <a:t>обучения</a:t>
            </a:r>
            <a:r>
              <a:rPr lang="en-US" sz="1800" dirty="0"/>
              <a:t> </a:t>
            </a:r>
            <a:r>
              <a:rPr lang="en-US" sz="1800" dirty="0" err="1"/>
              <a:t>для</a:t>
            </a:r>
            <a:r>
              <a:rPr lang="en-US" sz="1800" dirty="0"/>
              <a:t> </a:t>
            </a:r>
            <a:r>
              <a:rPr lang="en-US" sz="1800" dirty="0" err="1"/>
              <a:t>обработки</a:t>
            </a:r>
            <a:r>
              <a:rPr lang="en-US" sz="1800" dirty="0"/>
              <a:t> </a:t>
            </a:r>
            <a:r>
              <a:rPr lang="en-US" sz="1800" dirty="0" err="1"/>
              <a:t>видеокадров</a:t>
            </a:r>
            <a:r>
              <a:rPr lang="en-US" sz="1800" dirty="0"/>
              <a:t>.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US" sz="1800" dirty="0" err="1"/>
              <a:t>На</a:t>
            </a:r>
            <a:r>
              <a:rPr lang="en-US" sz="1800" dirty="0"/>
              <a:t> </a:t>
            </a:r>
            <a:r>
              <a:rPr lang="en-US" sz="1800" dirty="0" err="1"/>
              <a:t>вход</a:t>
            </a:r>
            <a:r>
              <a:rPr lang="en-US" sz="1800" dirty="0"/>
              <a:t> </a:t>
            </a:r>
            <a:r>
              <a:rPr lang="en-US" sz="1800" dirty="0" err="1"/>
              <a:t>поступает</a:t>
            </a:r>
            <a:r>
              <a:rPr lang="en-US" sz="1800" dirty="0"/>
              <a:t> </a:t>
            </a:r>
            <a:r>
              <a:rPr lang="en-US" sz="1800" dirty="0" err="1"/>
              <a:t>обычное</a:t>
            </a:r>
            <a:r>
              <a:rPr lang="en-US" sz="1800" dirty="0"/>
              <a:t> </a:t>
            </a:r>
            <a:r>
              <a:rPr lang="en-US" sz="1800" dirty="0" err="1"/>
              <a:t>видео</a:t>
            </a:r>
            <a:r>
              <a:rPr lang="en-US" sz="1800" dirty="0"/>
              <a:t>. </a:t>
            </a:r>
            <a:r>
              <a:rPr lang="en-US" sz="1800" dirty="0" err="1"/>
              <a:t>На</a:t>
            </a:r>
            <a:r>
              <a:rPr lang="en-US" sz="1800" dirty="0"/>
              <a:t> </a:t>
            </a:r>
            <a:r>
              <a:rPr lang="en-US" sz="1800" dirty="0" err="1"/>
              <a:t>видео</a:t>
            </a:r>
            <a:r>
              <a:rPr lang="en-US" sz="1800" dirty="0"/>
              <a:t> </a:t>
            </a:r>
            <a:r>
              <a:rPr lang="en-US" sz="1800" dirty="0" err="1"/>
              <a:t>распознаются</a:t>
            </a:r>
            <a:r>
              <a:rPr lang="en-US" sz="1800" dirty="0"/>
              <a:t> </a:t>
            </a:r>
            <a:r>
              <a:rPr lang="en-US" sz="1800" dirty="0" err="1"/>
              <a:t>человек</a:t>
            </a:r>
            <a:r>
              <a:rPr lang="en-US" sz="1800" dirty="0"/>
              <a:t> и </a:t>
            </a:r>
            <a:r>
              <a:rPr lang="en-US" sz="1800" dirty="0" err="1"/>
              <a:t>его</a:t>
            </a:r>
            <a:r>
              <a:rPr lang="en-US" sz="1800" dirty="0"/>
              <a:t> </a:t>
            </a:r>
            <a:r>
              <a:rPr lang="en-US" sz="1800" dirty="0" err="1"/>
              <a:t>движения</a:t>
            </a:r>
            <a:r>
              <a:rPr lang="en-US" sz="1800" dirty="0"/>
              <a:t>, </a:t>
            </a:r>
            <a:r>
              <a:rPr lang="en-US" sz="1800" dirty="0" err="1"/>
              <a:t>на</a:t>
            </a:r>
            <a:r>
              <a:rPr lang="en-US" sz="1800" dirty="0"/>
              <a:t> </a:t>
            </a:r>
            <a:r>
              <a:rPr lang="en-US" sz="1800" dirty="0" err="1"/>
              <a:t>которые</a:t>
            </a:r>
            <a:r>
              <a:rPr lang="en-US" sz="1800" dirty="0"/>
              <a:t> </a:t>
            </a:r>
            <a:r>
              <a:rPr lang="en-US" sz="1800" dirty="0" err="1"/>
              <a:t>накладывается</a:t>
            </a:r>
            <a:r>
              <a:rPr lang="en-US" sz="1800" dirty="0"/>
              <a:t> </a:t>
            </a:r>
            <a:r>
              <a:rPr lang="en-US" sz="1800" dirty="0" err="1"/>
              <a:t>скелет</a:t>
            </a:r>
            <a:r>
              <a:rPr lang="en-US" sz="1800" dirty="0"/>
              <a:t>. </a:t>
            </a:r>
            <a:r>
              <a:rPr lang="en-US" sz="1800" dirty="0" err="1"/>
              <a:t>На</a:t>
            </a:r>
            <a:r>
              <a:rPr lang="en-US" sz="1800" dirty="0"/>
              <a:t> </a:t>
            </a:r>
            <a:r>
              <a:rPr lang="en-US" sz="1800" dirty="0" err="1"/>
              <a:t>выходе</a:t>
            </a:r>
            <a:r>
              <a:rPr lang="en-US" sz="1800" dirty="0"/>
              <a:t> </a:t>
            </a:r>
            <a:r>
              <a:rPr lang="en-US" sz="1800" dirty="0" err="1"/>
              <a:t>получаем</a:t>
            </a:r>
            <a:r>
              <a:rPr lang="en-US" sz="1800" dirty="0"/>
              <a:t> </a:t>
            </a:r>
            <a:r>
              <a:rPr lang="en-US" sz="1800" dirty="0" err="1"/>
              <a:t>точки</a:t>
            </a:r>
            <a:r>
              <a:rPr lang="en-US" sz="1800" dirty="0"/>
              <a:t> в </a:t>
            </a:r>
            <a:r>
              <a:rPr lang="en-US" sz="1800" dirty="0" err="1"/>
              <a:t>формате</a:t>
            </a:r>
            <a:r>
              <a:rPr lang="en-US" sz="1800" dirty="0"/>
              <a:t> json </a:t>
            </a:r>
            <a:r>
              <a:rPr lang="en-US" sz="1800" dirty="0" err="1"/>
              <a:t>для</a:t>
            </a:r>
            <a:r>
              <a:rPr lang="en-US" sz="1800" dirty="0"/>
              <a:t> </a:t>
            </a:r>
            <a:r>
              <a:rPr lang="en-US" sz="1800" dirty="0" err="1"/>
              <a:t>дальнейшей</a:t>
            </a:r>
            <a:r>
              <a:rPr lang="en-US" sz="1800" dirty="0"/>
              <a:t> </a:t>
            </a:r>
            <a:r>
              <a:rPr lang="en-US" sz="1800" dirty="0" err="1"/>
              <a:t>работы</a:t>
            </a:r>
            <a:r>
              <a:rPr lang="en-US" sz="1800" dirty="0"/>
              <a:t>.</a:t>
            </a:r>
            <a:endParaRPr lang="ru-RU" sz="18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ru-RU" sz="1800" dirty="0"/>
              <a:t>С помощью технологии </a:t>
            </a:r>
            <a:r>
              <a:rPr lang="en-US" sz="1800" dirty="0" err="1"/>
              <a:t>MocapNet</a:t>
            </a:r>
            <a:r>
              <a:rPr lang="en-US" sz="1800" dirty="0"/>
              <a:t> </a:t>
            </a:r>
            <a:r>
              <a:rPr lang="ru-RU" sz="1800" dirty="0"/>
              <a:t>и машинного обучения полученные 2</a:t>
            </a:r>
            <a:r>
              <a:rPr lang="en-US" sz="1800" dirty="0"/>
              <a:t>D </a:t>
            </a:r>
            <a:r>
              <a:rPr lang="ru-RU" sz="1800" dirty="0"/>
              <a:t>точки скелета преобразуются в скелет в 3х мерном пространстве. На выходе получаем </a:t>
            </a:r>
            <a:r>
              <a:rPr lang="en-US" sz="1800" dirty="0" err="1"/>
              <a:t>bvh</a:t>
            </a:r>
            <a:r>
              <a:rPr lang="en-US" sz="1800" dirty="0"/>
              <a:t> </a:t>
            </a:r>
            <a:r>
              <a:rPr lang="ru-RU" sz="1800" dirty="0"/>
              <a:t>файл. 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ru-RU" sz="1800" dirty="0"/>
              <a:t>Полученная по видео скелетная анимация соединяется с выбранной моделью человека в программе </a:t>
            </a:r>
            <a:r>
              <a:rPr lang="en-US" sz="1800" dirty="0"/>
              <a:t>blender.</a:t>
            </a:r>
            <a:endParaRPr lang="ru-RU" sz="18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ru-RU" sz="1800" dirty="0"/>
              <a:t>Экспортируем файл в формате </a:t>
            </a:r>
            <a:r>
              <a:rPr lang="en-US" sz="1800" dirty="0" err="1"/>
              <a:t>gltf</a:t>
            </a:r>
            <a:r>
              <a:rPr lang="en-US" sz="1800" dirty="0"/>
              <a:t> </a:t>
            </a:r>
            <a:r>
              <a:rPr lang="ru-RU" sz="1800" dirty="0"/>
              <a:t>для возможности последующей интеграции в веб пространство с использованием </a:t>
            </a:r>
            <a:r>
              <a:rPr lang="en-US" sz="1800" dirty="0"/>
              <a:t>three.js</a:t>
            </a:r>
            <a:endParaRPr sz="1800" dirty="0"/>
          </a:p>
        </p:txBody>
      </p:sp>
      <p:sp>
        <p:nvSpPr>
          <p:cNvPr id="86" name="Google Shape;86;p4"/>
          <p:cNvSpPr txBox="1"/>
          <p:nvPr/>
        </p:nvSpPr>
        <p:spPr>
          <a:xfrm>
            <a:off x="971599" y="530579"/>
            <a:ext cx="7725545" cy="39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Техническая реализация</a:t>
            </a:r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5"/>
          <p:cNvSpPr txBox="1">
            <a:spLocks noGrp="1"/>
          </p:cNvSpPr>
          <p:nvPr>
            <p:ph type="body" idx="1"/>
          </p:nvPr>
        </p:nvSpPr>
        <p:spPr>
          <a:xfrm>
            <a:off x="467543" y="1745058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ru-RU" sz="2000" dirty="0" err="1"/>
              <a:t>Пшоннов</a:t>
            </a:r>
            <a:r>
              <a:rPr lang="ru-RU" sz="2000" dirty="0"/>
              <a:t> Сергей - техническое обеспечение, тестирование выбранных решений, написание модулей, настройка модели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ru-RU" sz="2000" dirty="0"/>
          </a:p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ru-RU" sz="2000" dirty="0"/>
              <a:t>Ломакина Настя - анализ предметной области и поиск решений, написание модулей, документация, модель</a:t>
            </a:r>
            <a:endParaRPr sz="2000" dirty="0"/>
          </a:p>
        </p:txBody>
      </p:sp>
      <p:sp>
        <p:nvSpPr>
          <p:cNvPr id="95" name="Google Shape;95;p5"/>
          <p:cNvSpPr txBox="1"/>
          <p:nvPr/>
        </p:nvSpPr>
        <p:spPr>
          <a:xfrm>
            <a:off x="971599" y="530579"/>
            <a:ext cx="7725545" cy="39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Команда и роли</a:t>
            </a:r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5"/>
          <p:cNvSpPr txBox="1">
            <a:spLocks noGrp="1"/>
          </p:cNvSpPr>
          <p:nvPr>
            <p:ph type="body" idx="1"/>
          </p:nvPr>
        </p:nvSpPr>
        <p:spPr>
          <a:xfrm>
            <a:off x="467543" y="1745058"/>
            <a:ext cx="8229601" cy="4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ru-RU" sz="2000" dirty="0"/>
              <a:t>Выбранные решения были протестированы на разных версиях </a:t>
            </a:r>
            <a:r>
              <a:rPr lang="en-US" sz="2000" dirty="0"/>
              <a:t>ubuntu </a:t>
            </a:r>
            <a:r>
              <a:rPr lang="ru-RU" sz="2000" dirty="0"/>
              <a:t>(</a:t>
            </a:r>
            <a:r>
              <a:rPr lang="en-US" sz="2000" dirty="0"/>
              <a:t>ubuntu 16.04, ubuntu 18.04, ubuntu 20.04) </a:t>
            </a:r>
            <a:endParaRPr lang="ru-RU" sz="2000" dirty="0"/>
          </a:p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endParaRPr lang="en-US" sz="2000" dirty="0"/>
          </a:p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ru-RU" sz="2000" dirty="0"/>
              <a:t>С разными версиями </a:t>
            </a:r>
            <a:r>
              <a:rPr lang="en-US" sz="2000" dirty="0" err="1"/>
              <a:t>Cuda</a:t>
            </a:r>
            <a:r>
              <a:rPr lang="en-US" sz="2000" dirty="0"/>
              <a:t> </a:t>
            </a:r>
            <a:r>
              <a:rPr lang="ru-RU" sz="2000" dirty="0"/>
              <a:t>и </a:t>
            </a:r>
            <a:r>
              <a:rPr lang="en-US" sz="2000" dirty="0" err="1"/>
              <a:t>Cudnn</a:t>
            </a:r>
            <a:r>
              <a:rPr lang="en-US" sz="2000" dirty="0"/>
              <a:t> </a:t>
            </a:r>
            <a:endParaRPr lang="ru-RU" sz="2000" dirty="0"/>
          </a:p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endParaRPr lang="ru-RU" sz="2000" dirty="0"/>
          </a:p>
          <a:p>
            <a:pPr marL="180473" lvl="0" indent="-18047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ru-RU" sz="2000" dirty="0"/>
              <a:t>Были выявлены значения позволяющие достигать максимального качества точности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ru-RU" sz="2000" dirty="0"/>
          </a:p>
        </p:txBody>
      </p:sp>
      <p:sp>
        <p:nvSpPr>
          <p:cNvPr id="95" name="Google Shape;95;p5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Тесты</a:t>
            </a:r>
            <a:endParaRPr dirty="0"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569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5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Исходное видео</a:t>
            </a:r>
            <a:endParaRPr dirty="0"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8</a:t>
            </a:fld>
            <a:endParaRPr/>
          </a:p>
        </p:txBody>
      </p:sp>
      <p:pic>
        <p:nvPicPr>
          <p:cNvPr id="2" name="Видео1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D201B60-5307-4B77-82FD-25671C7664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240" y="1432791"/>
            <a:ext cx="5588014" cy="461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0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5"/>
          <p:cNvCxnSpPr/>
          <p:nvPr/>
        </p:nvCxnSpPr>
        <p:spPr>
          <a:xfrm>
            <a:off x="683568" y="980728"/>
            <a:ext cx="6995063" cy="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5"/>
          <p:cNvCxnSpPr/>
          <p:nvPr/>
        </p:nvCxnSpPr>
        <p:spPr>
          <a:xfrm rot="10800000" flipH="1">
            <a:off x="899592" y="476671"/>
            <a:ext cx="1" cy="72008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5"/>
          <p:cNvSpPr txBox="1"/>
          <p:nvPr/>
        </p:nvSpPr>
        <p:spPr>
          <a:xfrm>
            <a:off x="971599" y="528665"/>
            <a:ext cx="772554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dirty="0"/>
              <a:t>Распознавание человека на видео</a:t>
            </a:r>
            <a:endParaRPr dirty="0"/>
          </a:p>
        </p:txBody>
      </p:sp>
      <p:sp>
        <p:nvSpPr>
          <p:cNvPr id="96" name="Google Shape;96;p5"/>
          <p:cNvSpPr txBox="1">
            <a:spLocks noGrp="1"/>
          </p:cNvSpPr>
          <p:nvPr>
            <p:ph type="sldNum" idx="12"/>
          </p:nvPr>
        </p:nvSpPr>
        <p:spPr>
          <a:xfrm>
            <a:off x="8497902" y="6404292"/>
            <a:ext cx="188898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</a:rPr>
              <a:t>9</a:t>
            </a:fld>
            <a:endParaRPr/>
          </a:p>
        </p:txBody>
      </p:sp>
      <p:pic>
        <p:nvPicPr>
          <p:cNvPr id="3" name="2020-06-25 11-40-11">
            <a:hlinkClick r:id="" action="ppaction://media"/>
            <a:extLst>
              <a:ext uri="{FF2B5EF4-FFF2-40B4-BE49-F238E27FC236}">
                <a16:creationId xmlns:a16="http://schemas.microsoft.com/office/drawing/2014/main" id="{C5E0AFB9-E5C3-4282-A954-2A59269C9A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4474" y="1432791"/>
            <a:ext cx="6995051" cy="39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7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Николаенко_ААИ-2015">
  <a:themeElements>
    <a:clrScheme name="Николаенко_ААИ-2015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Николаенко_ААИ-2015">
  <a:themeElements>
    <a:clrScheme name="Николаенко_ААИ-2015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372</Words>
  <Application>Microsoft Office PowerPoint</Application>
  <PresentationFormat>Экран (4:3)</PresentationFormat>
  <Paragraphs>56</Paragraphs>
  <Slides>12</Slides>
  <Notes>12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Николаенко_ААИ-2015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Настя</cp:lastModifiedBy>
  <cp:revision>16</cp:revision>
  <dcterms:modified xsi:type="dcterms:W3CDTF">2020-06-27T11:38:10Z</dcterms:modified>
</cp:coreProperties>
</file>